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g"/><Relationship Id="rId3" Type="http://schemas.openxmlformats.org/officeDocument/2006/relationships/image" Target="../media/image-10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D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82880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3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0" y="82296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3200400"/>
            <a:ext cx="103601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RADHA KRISHNA GAU SEVA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914400" y="3886200"/>
            <a:ext cx="10360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NFC Card &amp; 2-Leg Binary Affiliate Business Plan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31520" y="4572000"/>
            <a:ext cx="2560320" cy="1188720"/>
          </a:xfrm>
          <a:prstGeom prst="rect">
            <a:avLst/>
          </a:prstGeom>
          <a:solidFill>
            <a:srgbClr val="FEF3C7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1520" y="47091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₹500 Entry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" y="50749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100ml Bilona Ghee + Card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429000" y="4572000"/>
            <a:ext cx="2560320" cy="1188720"/>
          </a:xfrm>
          <a:prstGeom prst="rect">
            <a:avLst/>
          </a:prstGeom>
          <a:solidFill>
            <a:srgbClr val="E6F8F5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29000" y="47091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35% Extra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429000" y="50749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NFC Top-up Multiplier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6126480" y="4572000"/>
            <a:ext cx="2560320" cy="1188720"/>
          </a:xfrm>
          <a:prstGeom prst="rect">
            <a:avLst/>
          </a:prstGeom>
          <a:solidFill>
            <a:srgbClr val="EFF6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126480" y="47091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4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7% Binary Match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126480" y="50749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Top-Up Volume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8823960" y="4572000"/>
            <a:ext cx="2560320" cy="1188720"/>
          </a:xfrm>
          <a:prstGeom prst="rect">
            <a:avLst/>
          </a:prstGeom>
          <a:solidFill>
            <a:srgbClr val="FEE2E2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23960" y="47091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 to 5% Royalty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823960" y="507492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Team Slabs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914400" y="6126480"/>
            <a:ext cx="103601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SEVA • SANSKAR • SAMRIDDHI  |  Official Business Pitch Deck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01 • JOINING PACKAGE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5943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Membership Registration: Just ₹500 One-Time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9326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physical deliverables and lifetime binary business activation</a:t>
            </a:r>
            <a:endParaRPr lang="en-US" sz="1200" dirty="0"/>
          </a:p>
        </p:txBody>
      </p:sp>
      <p:pic>
        <p:nvPicPr>
          <p:cNvPr id="6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274320"/>
            <a:ext cx="1005840" cy="1005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31520" y="1554480"/>
            <a:ext cx="6583680" cy="4754880"/>
          </a:xfrm>
          <a:prstGeom prst="rect">
            <a:avLst/>
          </a:prstGeom>
          <a:solidFill>
            <a:srgbClr val="FFFFFF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05840" y="1737360"/>
            <a:ext cx="6035040" cy="822960"/>
          </a:xfrm>
          <a:prstGeom prst="rect">
            <a:avLst/>
          </a:prstGeom>
          <a:solidFill>
            <a:srgbClr val="FEF3C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97280" y="196596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FEE: ₹500 (Zero Annual Renewal Fees)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05840" y="2697480"/>
            <a:ext cx="6035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Premium RKGS Metallic NFC Smart Card: </a:t>
            </a:r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&amp; Pay contactless RFID card usable at all Gaushala outlets &amp; online store.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005840" y="3566160"/>
            <a:ext cx="6035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100ml Pure Gir Cow A2 Bilona Ghee: </a:t>
            </a:r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Vedic hand-churned butter ghee delivered to your doorstep.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005840" y="4434840"/>
            <a:ext cx="6035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25% to 35% Extra Spending Balance: </a:t>
            </a:r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Enjoy massive extra shopping balance on every wallet recharge.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005840" y="5303520"/>
            <a:ext cx="6035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Lifetime 2-Leg Binary Affiliate Account: </a:t>
            </a:r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eligibility for all 5 direct, matching, and leadership royalties.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589520" y="1554480"/>
            <a:ext cx="384048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pic>
        <p:nvPicPr>
          <p:cNvPr id="15" name="Image 1" descr="/Users/rex/Downloads/projects/rkgsaffliate/public/images/gir_bilona_ghe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691640"/>
            <a:ext cx="3474720" cy="374904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680960" y="55778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100ml Gir Bilona Ghee (Included Free)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02 • CONSUMER PERKS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5943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NFC Card Top-Up Spending Bonuses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9326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money on your card and receive up to 35% extra spending balance for Gaushala shopping</a:t>
            </a:r>
            <a:endParaRPr lang="en-US" sz="1200" dirty="0"/>
          </a:p>
        </p:txBody>
      </p:sp>
      <p:pic>
        <p:nvPicPr>
          <p:cNvPr id="6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274320"/>
            <a:ext cx="1005840" cy="1005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31520" y="1645920"/>
            <a:ext cx="3383280" cy="4663440"/>
          </a:xfrm>
          <a:prstGeom prst="rect">
            <a:avLst/>
          </a:prstGeom>
          <a:solidFill>
            <a:srgbClr val="FFFFFF"/>
          </a:solidFill>
          <a:ln w="19050">
            <a:solidFill>
              <a:srgbClr val="00877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37360"/>
            <a:ext cx="3200400" cy="457200"/>
          </a:xfrm>
          <a:prstGeom prst="rect">
            <a:avLst/>
          </a:prstGeom>
          <a:solidFill>
            <a:srgbClr val="E6F8F5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18288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SLAB 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731520" y="237744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TOP-UP AMOUNT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31520" y="265176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₹10,000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1005840" y="3337560"/>
            <a:ext cx="2834640" cy="1280160"/>
          </a:xfrm>
          <a:prstGeom prst="rect">
            <a:avLst/>
          </a:prstGeom>
          <a:solidFill>
            <a:srgbClr val="E6F8F5"/>
          </a:solidFill>
          <a:ln w="12700">
            <a:solidFill>
              <a:srgbClr val="00877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05840" y="347472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+25% EXTRA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005840" y="402336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+₹2,500 Added Free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31520" y="480060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SPENDING BALANCE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731520" y="512064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₹12,500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731520" y="580644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Usable across all Gaushala outlets &amp; store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4343400" y="1645920"/>
            <a:ext cx="3383280" cy="4663440"/>
          </a:xfrm>
          <a:prstGeom prst="rect">
            <a:avLst/>
          </a:prstGeom>
          <a:solidFill>
            <a:srgbClr val="FFFFFF"/>
          </a:solidFill>
          <a:ln w="31750">
            <a:solidFill>
              <a:srgbClr val="B8860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434840" y="1737360"/>
            <a:ext cx="3200400" cy="4572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20" name="Text 17"/>
          <p:cNvSpPr/>
          <p:nvPr/>
        </p:nvSpPr>
        <p:spPr>
          <a:xfrm>
            <a:off x="4434840" y="18288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SLAB 2 • MOST POPULAR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343400" y="237744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TOP-UP AMOUNT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4343400" y="265176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₹20,000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4617720" y="3337560"/>
            <a:ext cx="2834640" cy="1280160"/>
          </a:xfrm>
          <a:prstGeom prst="rect">
            <a:avLst/>
          </a:prstGeom>
          <a:solidFill>
            <a:srgbClr val="FEF3C7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617720" y="347472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+30% EXTRA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4617720" y="402336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+₹6,000 Added Free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4343400" y="480060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SPENDING BALANCE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4343400" y="512064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₹26,000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4343400" y="580644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Usable across all Gaushala outlets &amp; store</a:t>
            </a:r>
            <a:endParaRPr lang="en-US" sz="850" dirty="0"/>
          </a:p>
        </p:txBody>
      </p:sp>
      <p:sp>
        <p:nvSpPr>
          <p:cNvPr id="29" name="Shape 26"/>
          <p:cNvSpPr/>
          <p:nvPr/>
        </p:nvSpPr>
        <p:spPr>
          <a:xfrm>
            <a:off x="7955280" y="1645920"/>
            <a:ext cx="3383280" cy="4663440"/>
          </a:xfrm>
          <a:prstGeom prst="rect">
            <a:avLst/>
          </a:prstGeom>
          <a:solidFill>
            <a:srgbClr val="FFFFFF"/>
          </a:solidFill>
          <a:ln w="19050">
            <a:solidFill>
              <a:srgbClr val="00877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046720" y="1737360"/>
            <a:ext cx="3200400" cy="457200"/>
          </a:xfrm>
          <a:prstGeom prst="rect">
            <a:avLst/>
          </a:prstGeom>
          <a:solidFill>
            <a:srgbClr val="E6F8F5"/>
          </a:solidFill>
          <a:ln/>
        </p:spPr>
      </p:sp>
      <p:sp>
        <p:nvSpPr>
          <p:cNvPr id="31" name="Text 28"/>
          <p:cNvSpPr/>
          <p:nvPr/>
        </p:nvSpPr>
        <p:spPr>
          <a:xfrm>
            <a:off x="8046720" y="18288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SLAB 3 • MAXIMUM VALUE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955280" y="237744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TOP-UP AMOUNT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955280" y="265176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₹30,000</a:t>
            </a:r>
            <a:endParaRPr lang="en-US" sz="2400" dirty="0"/>
          </a:p>
        </p:txBody>
      </p:sp>
      <p:sp>
        <p:nvSpPr>
          <p:cNvPr id="34" name="Shape 31"/>
          <p:cNvSpPr/>
          <p:nvPr/>
        </p:nvSpPr>
        <p:spPr>
          <a:xfrm>
            <a:off x="8229600" y="3337560"/>
            <a:ext cx="2834640" cy="1280160"/>
          </a:xfrm>
          <a:prstGeom prst="rect">
            <a:avLst/>
          </a:prstGeom>
          <a:solidFill>
            <a:srgbClr val="E6F8F5"/>
          </a:solidFill>
          <a:ln w="12700">
            <a:solidFill>
              <a:srgbClr val="008775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229600" y="347472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+35% EXTRA</a:t>
            </a:r>
            <a:endParaRPr lang="en-US" sz="1800" dirty="0"/>
          </a:p>
        </p:txBody>
      </p:sp>
      <p:sp>
        <p:nvSpPr>
          <p:cNvPr id="36" name="Text 33"/>
          <p:cNvSpPr/>
          <p:nvPr/>
        </p:nvSpPr>
        <p:spPr>
          <a:xfrm>
            <a:off x="8229600" y="402336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+₹10,500 Added Free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7955280" y="480060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SPENDING BALANCE</a:t>
            </a:r>
            <a:endParaRPr lang="en-US" sz="950" dirty="0"/>
          </a:p>
        </p:txBody>
      </p:sp>
      <p:sp>
        <p:nvSpPr>
          <p:cNvPr id="38" name="Text 35"/>
          <p:cNvSpPr/>
          <p:nvPr/>
        </p:nvSpPr>
        <p:spPr>
          <a:xfrm>
            <a:off x="7955280" y="512064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₹40,500</a:t>
            </a:r>
            <a:endParaRPr lang="en-US" sz="2200" dirty="0"/>
          </a:p>
        </p:txBody>
      </p:sp>
      <p:sp>
        <p:nvSpPr>
          <p:cNvPr id="39" name="Text 36"/>
          <p:cNvSpPr/>
          <p:nvPr/>
        </p:nvSpPr>
        <p:spPr>
          <a:xfrm>
            <a:off x="7955280" y="580644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Usable across all Gaushala outlets &amp; store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03 • TREE MECHANICS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5943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2-Leg Binary Tree with Automatic Spillover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9326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power of teamwork: Only 2 legs to manage, every additional ID spills down</a:t>
            </a:r>
            <a:endParaRPr lang="en-US" sz="1200" dirty="0"/>
          </a:p>
        </p:txBody>
      </p:sp>
      <p:pic>
        <p:nvPicPr>
          <p:cNvPr id="6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274320"/>
            <a:ext cx="1005840" cy="1005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31520" y="1645920"/>
            <a:ext cx="5760720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05840" y="1920240"/>
            <a:ext cx="5212080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Only 2 Direct Legs (Left &amp; Right):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only need to build two teams. This makes balancing simple and accelerates momentum.
</a:t>
            </a:r>
            <a:pPr indent="0" marL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Automatic Infinite Spillover: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or your uplines sponsor 3rd, 4th, or 10th directs, they automatically spill down into the next open slot beneath your existing team, helping them grow!
</a:t>
            </a:r>
            <a:pPr indent="0" marL="0">
              <a:buNone/>
            </a:pPr>
            <a:r>
              <a:rPr lang="en-US" sz="13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Power Leg Carry Forward: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Unmatched business volume never flushes. It carries forward to the next cycle indefinitely.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766560" y="1645920"/>
            <a:ext cx="4663440" cy="4663440"/>
          </a:xfrm>
          <a:prstGeom prst="rect">
            <a:avLst/>
          </a:prstGeom>
          <a:solidFill>
            <a:srgbClr val="FFFFFF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0" y="1828800"/>
            <a:ext cx="4480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BINARY TREE VISUALIZATION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8046720" y="2286000"/>
            <a:ext cx="2103120" cy="548640"/>
          </a:xfrm>
          <a:prstGeom prst="rect">
            <a:avLst/>
          </a:prstGeom>
          <a:solidFill>
            <a:srgbClr val="FEF3C7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046720" y="242316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(Affiliate)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040880" y="3383280"/>
            <a:ext cx="1828800" cy="548640"/>
          </a:xfrm>
          <a:prstGeom prst="rect">
            <a:avLst/>
          </a:prstGeom>
          <a:solidFill>
            <a:srgbClr val="E6F8F5"/>
          </a:solidFill>
          <a:ln w="12700">
            <a:solidFill>
              <a:srgbClr val="00877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040880" y="3520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LEG (1)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9326880" y="3383280"/>
            <a:ext cx="1828800" cy="548640"/>
          </a:xfrm>
          <a:prstGeom prst="rect">
            <a:avLst/>
          </a:prstGeom>
          <a:solidFill>
            <a:srgbClr val="EFF6FF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326880" y="3520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D4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LEG (2)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949440" y="4480560"/>
            <a:ext cx="100584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949440" y="457200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L-Direct</a:t>
            </a:r>
            <a:endParaRPr lang="en-US" sz="850" dirty="0"/>
          </a:p>
        </p:txBody>
      </p:sp>
      <p:sp>
        <p:nvSpPr>
          <p:cNvPr id="19" name="Shape 16"/>
          <p:cNvSpPr/>
          <p:nvPr/>
        </p:nvSpPr>
        <p:spPr>
          <a:xfrm>
            <a:off x="8046720" y="4480560"/>
            <a:ext cx="1005840" cy="457200"/>
          </a:xfrm>
          <a:prstGeom prst="rect">
            <a:avLst/>
          </a:prstGeom>
          <a:solidFill>
            <a:srgbClr val="FEF3C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46720" y="457200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Spillover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9144000" y="4480560"/>
            <a:ext cx="1005840" cy="457200"/>
          </a:xfrm>
          <a:prstGeom prst="rect">
            <a:avLst/>
          </a:prstGeom>
          <a:solidFill>
            <a:srgbClr val="FEF3C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144000" y="457200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Spillover</a:t>
            </a:r>
            <a:endParaRPr lang="en-US" sz="850" dirty="0"/>
          </a:p>
        </p:txBody>
      </p:sp>
      <p:sp>
        <p:nvSpPr>
          <p:cNvPr id="23" name="Shape 20"/>
          <p:cNvSpPr/>
          <p:nvPr/>
        </p:nvSpPr>
        <p:spPr>
          <a:xfrm>
            <a:off x="10241280" y="4480560"/>
            <a:ext cx="100584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241280" y="457200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R-Direct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6858000" y="5669280"/>
            <a:ext cx="4480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 Spillover fuels downline velocity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STREAMS 01 &amp; 02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5943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Direct Referral (₹100) &amp; Pair Matching (₹50)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9326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cash flow on direct member cards and binary pair matching</a:t>
            </a:r>
            <a:endParaRPr lang="en-US" sz="1200" dirty="0"/>
          </a:p>
        </p:txBody>
      </p:sp>
      <p:pic>
        <p:nvPicPr>
          <p:cNvPr id="6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274320"/>
            <a:ext cx="1005840" cy="1005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31520" y="1645920"/>
            <a:ext cx="5212080" cy="4663440"/>
          </a:xfrm>
          <a:prstGeom prst="rect">
            <a:avLst/>
          </a:prstGeom>
          <a:solidFill>
            <a:srgbClr val="FFFFFF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14400" y="1828800"/>
            <a:ext cx="4846320" cy="41148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9" name="Text 6"/>
          <p:cNvSpPr/>
          <p:nvPr/>
        </p:nvSpPr>
        <p:spPr>
          <a:xfrm>
            <a:off x="914400" y="192024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1 • DIRECT REFERRAL BONUS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14400" y="24231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₹100 Flat per Direct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05840" y="3017520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Earn ₹100 flat immediately on every direct member who joins with the ₹500 NFC card.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No limits: Sponsor 5, 20, or 100 direct members.
</a:t>
            </a:r>
            <a:pPr indent="0" marL="0">
              <a:buNone/>
            </a:pPr>
            <a:r>
              <a:rPr lang="en-US" sz="11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Example Math:
</a:t>
            </a:r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Direct Members = ₹1,500 Direct Cash Earnings.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217920" y="1645920"/>
            <a:ext cx="5212080" cy="4663440"/>
          </a:xfrm>
          <a:prstGeom prst="rect">
            <a:avLst/>
          </a:prstGeom>
          <a:solidFill>
            <a:srgbClr val="FFFFFF"/>
          </a:solidFill>
          <a:ln w="19050">
            <a:solidFill>
              <a:srgbClr val="00877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00800" y="1828800"/>
            <a:ext cx="4846320" cy="411480"/>
          </a:xfrm>
          <a:prstGeom prst="rect">
            <a:avLst/>
          </a:prstGeom>
          <a:solidFill>
            <a:srgbClr val="E6F8F5"/>
          </a:solidFill>
          <a:ln/>
        </p:spPr>
      </p:sp>
      <p:sp>
        <p:nvSpPr>
          <p:cNvPr id="14" name="Text 11"/>
          <p:cNvSpPr/>
          <p:nvPr/>
        </p:nvSpPr>
        <p:spPr>
          <a:xfrm>
            <a:off x="6400800" y="192024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2 • BINARY PAIR MATCHING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6400800" y="24231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₹50 per Matched Pair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6492240" y="3017520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1st Pair Qualification: 1:2 or 2:1 active ratio on Left &amp; Right legs = ₹50.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Subsequent Pairs: Every 1:1 match pays ₹50 per pair.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Unlimited depth matching with spillover benefit.
</a:t>
            </a:r>
            <a:pPr indent="0" marL="0">
              <a:buNone/>
            </a:pPr>
            <a:r>
              <a:rPr lang="en-US" sz="11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Example Math:
</a:t>
            </a:r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Matched Pairs = ₹2,000 Pair Matching Income.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STREAM 03 • DIRECT RECHARGES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5943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Direct Card Top-Up Sales Commission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9326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5% to 7% whenever your direct members recharge their NFC card wallet</a:t>
            </a:r>
            <a:endParaRPr lang="en-US" sz="1200" dirty="0"/>
          </a:p>
        </p:txBody>
      </p:sp>
      <p:pic>
        <p:nvPicPr>
          <p:cNvPr id="6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274320"/>
            <a:ext cx="1005840" cy="1005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31520" y="1645920"/>
            <a:ext cx="5212080" cy="4663440"/>
          </a:xfrm>
          <a:prstGeom prst="rect">
            <a:avLst/>
          </a:prstGeom>
          <a:solidFill>
            <a:srgbClr val="FFFFFF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14400" y="1828800"/>
            <a:ext cx="4846320" cy="41148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9" name="Text 6"/>
          <p:cNvSpPr/>
          <p:nvPr/>
        </p:nvSpPr>
        <p:spPr>
          <a:xfrm>
            <a:off x="914400" y="192024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RECHARGE SLABS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14400" y="24231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C620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5.0% Direct Commission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05840" y="3017520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Applicable on Top-Up Slabs:
</a:t>
            </a:r>
            <a:pPr indent="0" marL="0">
              <a:buNone/>
            </a:pPr>
            <a:r>
              <a:rPr lang="en-US" sz="11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₹10,000  •  ₹20,000  •  ₹30,000  •  ₹40,000  •  ₹50,000
</a:t>
            </a:r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Live Calculation Example: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direct members recharge ₹30,000 each for groceries &amp; ghee:
Total Volume = ₹1,50,000
</a:t>
            </a:r>
            <a:pPr indent="0" marL="0">
              <a:buNone/>
            </a:pPr>
            <a:r>
              <a:rPr lang="en-US" sz="12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Commission (5%) = ₹7,500 Cash Payout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17920" y="1645920"/>
            <a:ext cx="5212080" cy="4663440"/>
          </a:xfrm>
          <a:prstGeom prst="rect">
            <a:avLst/>
          </a:prstGeom>
          <a:solidFill>
            <a:srgbClr val="FFFFFF"/>
          </a:solidFill>
          <a:ln w="19050">
            <a:solidFill>
              <a:srgbClr val="00877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00800" y="1828800"/>
            <a:ext cx="4846320" cy="411480"/>
          </a:xfrm>
          <a:prstGeom prst="rect">
            <a:avLst/>
          </a:prstGeom>
          <a:solidFill>
            <a:srgbClr val="E6F8F5"/>
          </a:solidFill>
          <a:ln/>
        </p:spPr>
      </p:sp>
      <p:sp>
        <p:nvSpPr>
          <p:cNvPr id="14" name="Text 11"/>
          <p:cNvSpPr/>
          <p:nvPr/>
        </p:nvSpPr>
        <p:spPr>
          <a:xfrm>
            <a:off x="6400800" y="192024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HIGH-VOLUME RECHARGE SLABS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6400800" y="24231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877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7.0% Direct Commission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6492240" y="3017520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Applicable on All Top-Up Slabs:
</a:t>
            </a:r>
            <a:pPr indent="0" marL="0">
              <a:buNone/>
            </a:pPr>
            <a:r>
              <a:rPr lang="en-US" sz="11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Recharges ABOVE ₹50,000
</a:t>
            </a:r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Live Calculation Example: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direct member recharges ₹1,00,000 for franchise stock:
Total Volume = ₹1,00,000
</a:t>
            </a:r>
            <a:pPr indent="0" marL="0">
              <a:buNone/>
            </a:pPr>
            <a:r>
              <a:rPr lang="en-US" sz="12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Commission (7%) = ₹7,000 Cash Payout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STREAM 04 • THE BIG PASSIVE ENGINE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5943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Top-Up Binary Matching Bonus (7.0%)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9326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7.0% matching commission on your weaker leg's total group card top-up turnover</a:t>
            </a:r>
            <a:endParaRPr lang="en-US" sz="1200" dirty="0"/>
          </a:p>
        </p:txBody>
      </p:sp>
      <p:pic>
        <p:nvPicPr>
          <p:cNvPr id="6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274320"/>
            <a:ext cx="1005840" cy="1005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31520" y="1645920"/>
            <a:ext cx="5669280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05840" y="1920240"/>
            <a:ext cx="5120640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Total Downline Group Volume: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members in your Left &amp; Right teams recharge their NFC cards, 100% of their top-up value accumulates as team Business Volume.
</a:t>
            </a:r>
            <a:pPr indent="0" marL="0">
              <a:buNone/>
            </a:pPr>
            <a:r>
              <a:rPr lang="en-US" sz="12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7.0% Weaker Leg Matching: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every matching cycle, 7% is calculated on the matching volume between your Left and Right legs.
</a:t>
            </a:r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Power Leg Never Flushes:
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Remaining volume in the stronger leg carries forward to the next cycle without any deduction.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675120" y="1645920"/>
            <a:ext cx="4754880" cy="4663440"/>
          </a:xfrm>
          <a:prstGeom prst="rect">
            <a:avLst/>
          </a:prstGeom>
          <a:solidFill>
            <a:srgbClr val="E6F8F5"/>
          </a:solidFill>
          <a:ln w="19050">
            <a:solidFill>
              <a:srgbClr val="00877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0" y="192024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CALCULATION EXAMPLE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949440" y="2377440"/>
            <a:ext cx="42062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Left Team Top-Up Volume: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₹8,00,000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Right Team Top-Up Volume: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₹5,00,000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--------------------------------------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MATCHED VOLUME: ₹5,00,000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7% Payout Rate: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₹5,00,000 × 7% = ₹35,000 Payout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--------------------------------------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(₹3,00,000 Left Leg Volume Carried Forward)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STREAM 05 • LIFETIME ROYALTIES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5943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Leadership Turnover Royalty (1.0% to 5.0%)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9326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team counts on both legs unlock direct percentage royalties across your team's total top-up turnover</a:t>
            </a:r>
            <a:endParaRPr lang="en-US" sz="1200" dirty="0"/>
          </a:p>
        </p:txBody>
      </p:sp>
      <p:pic>
        <p:nvPicPr>
          <p:cNvPr id="6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274320"/>
            <a:ext cx="1005840" cy="1005840"/>
          </a:xfrm>
          <a:prstGeom prst="rect">
            <a:avLst/>
          </a:prstGeom>
        </p:spPr>
      </p:pic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645920"/>
          <a:ext cx="10725912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468880"/>
                <a:gridCol w="1828800"/>
                <a:gridCol w="2011680"/>
                <a:gridCol w="2130552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F172A"/>
                          </a:solidFill>
                        </a:rPr>
                        <a:t>Active Team (L + R)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F172A"/>
                          </a:solidFill>
                        </a:rPr>
                        <a:t>Leadership Rank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8C6203"/>
                          </a:solidFill>
                        </a:rPr>
                        <a:t>Royalty %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F172A"/>
                          </a:solidFill>
                        </a:rPr>
                        <a:t>Payout on ₹10 Lakh Vol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F172A"/>
                          </a:solidFill>
                        </a:rPr>
                        <a:t>Payout on ₹25 Lakh Vol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8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10 + 10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Star Leader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1.0%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₹10,000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₹25,000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20 + 20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Bronze Leader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1.5%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₹15,000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₹37,500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40 + 40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Silver Leader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2.0%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₹20,000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₹50,000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80 + 80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Gold Leader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2.5%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₹25,000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₹62,500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150 + 150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Platinum Leader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3.0%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₹30,000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₹75,000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200 + 200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Diamond Leader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4.0%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₹40,000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72A"/>
                          </a:solidFill>
                        </a:rPr>
                        <a:t>₹1,00,000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F172A"/>
                          </a:solidFill>
                        </a:rPr>
                        <a:t>300 + 300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3C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8C6203"/>
                          </a:solidFill>
                        </a:rPr>
                        <a:t>Crown Ambassador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3C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8C6203"/>
                          </a:solidFill>
                        </a:rPr>
                        <a:t>5.0%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3C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F172A"/>
                          </a:solidFill>
                        </a:rPr>
                        <a:t>₹50,000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3C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F172A"/>
                          </a:solidFill>
                        </a:rPr>
                        <a:t>₹1,25,000</a:t>
                      </a:r>
                      <a:endParaRPr lang="en-US" sz="11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3C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CAREER PROMOTION • HIGHEST HONOR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5943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Promotion: District Manager (DM)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9326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300+300 Team, maintain ₹1 Cr monthly district turnover for 6 months &amp; unlock corporate salary + incentive</a:t>
            </a:r>
            <a:endParaRPr lang="en-US" sz="1200" dirty="0"/>
          </a:p>
        </p:txBody>
      </p:sp>
      <p:pic>
        <p:nvPicPr>
          <p:cNvPr id="6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274320"/>
            <a:ext cx="1005840" cy="1005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31520" y="1645920"/>
            <a:ext cx="10725912" cy="822960"/>
          </a:xfrm>
          <a:prstGeom prst="rect">
            <a:avLst/>
          </a:prstGeom>
          <a:solidFill>
            <a:srgbClr val="FEF3C7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1828800"/>
            <a:ext cx="10360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👑 OFFICIAL APPOINTMENT: DISTRICT MANAGER (DM)  |  COMPENSATION: ₹1,50,000+ / MONTH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731520" y="2651760"/>
            <a:ext cx="3383280" cy="2560320"/>
          </a:xfrm>
          <a:prstGeom prst="rect">
            <a:avLst/>
          </a:prstGeom>
          <a:solidFill>
            <a:srgbClr val="FFFFFF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14400" y="2834640"/>
            <a:ext cx="640080" cy="4572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11" name="Text 8"/>
          <p:cNvSpPr/>
          <p:nvPr/>
        </p:nvSpPr>
        <p:spPr>
          <a:xfrm>
            <a:off x="914400" y="2926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645920" y="2926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Prerequisite Team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914400" y="3474720"/>
            <a:ext cx="30175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300 Left + 300 Right active binary team (Crown Ambassador rank) to qualify for official District Manager promotion.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343400" y="2651760"/>
            <a:ext cx="3383280" cy="2560320"/>
          </a:xfrm>
          <a:prstGeom prst="rect">
            <a:avLst/>
          </a:prstGeom>
          <a:solidFill>
            <a:srgbClr val="FFFFFF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526280" y="2834640"/>
            <a:ext cx="640080" cy="4572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16" name="Text 13"/>
          <p:cNvSpPr/>
          <p:nvPr/>
        </p:nvSpPr>
        <p:spPr>
          <a:xfrm>
            <a:off x="4526280" y="2926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257800" y="2926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6-Month Maintenance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4526280" y="3474720"/>
            <a:ext cx="30175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a total business/top-up turnover of ₹1 Crore (₹1,00,00,000) in your designated district every month for 6 consecutive months.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7955280" y="2651760"/>
            <a:ext cx="3383280" cy="2560320"/>
          </a:xfrm>
          <a:prstGeom prst="rect">
            <a:avLst/>
          </a:prstGeom>
          <a:solidFill>
            <a:srgbClr val="E6F8F5"/>
          </a:solidFill>
          <a:ln w="19050">
            <a:solidFill>
              <a:srgbClr val="00877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138160" y="2834640"/>
            <a:ext cx="640080" cy="457200"/>
          </a:xfrm>
          <a:prstGeom prst="rect">
            <a:avLst/>
          </a:prstGeom>
          <a:solidFill>
            <a:srgbClr val="008775"/>
          </a:solidFill>
          <a:ln/>
        </p:spPr>
      </p:sp>
      <p:sp>
        <p:nvSpPr>
          <p:cNvPr id="21" name="Text 18"/>
          <p:cNvSpPr/>
          <p:nvPr/>
        </p:nvSpPr>
        <p:spPr>
          <a:xfrm>
            <a:off x="8138160" y="292608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8869680" y="2926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Salary + 1% Incentive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8138160" y="3474720"/>
            <a:ext cx="30175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 ₹50,000 Fixed Monthly Salary (with statutory PF &amp; TDS deductions) + 1.0% of total district turnover (₹1 Lakh/mo on ₹1 Cr).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731520" y="5394960"/>
            <a:ext cx="10725912" cy="82296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25" name="Text 22"/>
          <p:cNvSpPr/>
          <p:nvPr/>
        </p:nvSpPr>
        <p:spPr>
          <a:xfrm>
            <a:off x="914400" y="5577840"/>
            <a:ext cx="10360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DE0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CALCULATION: ₹50,000 Monthly Salary (PF &amp; TDS applicable) + 1% on ₹1,00,00,000 District Business (₹1,00,000) = ₹1,50,000/Month  (+ All 5 Binary Incomes Included!)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PRODUCTS &amp; RETAIL ECOSYSTEM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5943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Sanctified Vedic Nutrition &amp; Offline POS Outlets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9326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 Gir Cow Bilona Ghee, Desi Mix Achaar, and Pan-India NFC Tap-and-Pay</a:t>
            </a:r>
            <a:endParaRPr lang="en-US" sz="1200" dirty="0"/>
          </a:p>
        </p:txBody>
      </p:sp>
      <p:pic>
        <p:nvPicPr>
          <p:cNvPr id="6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274320"/>
            <a:ext cx="1005840" cy="1005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31520" y="1645920"/>
            <a:ext cx="3383280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pic>
        <p:nvPicPr>
          <p:cNvPr id="8" name="Image 1" descr="/Users/rex/Downloads/projects/rkgsaffliate/public/images/gir_bilona_ghe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783080"/>
            <a:ext cx="3108960" cy="32918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22960" y="5212080"/>
            <a:ext cx="3200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 Gir Cow A2 Bilona Ghee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₹1,450 / 1L • 100% Traditional Hand-Churned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4389120" y="1645920"/>
            <a:ext cx="3383280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pic>
        <p:nvPicPr>
          <p:cNvPr id="11" name="Image 2" descr="/Users/rex/Downloads/projects/rkgsaffliate/public/images/homemade_mix_achaar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783080"/>
            <a:ext cx="3108960" cy="32918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480560" y="5212080"/>
            <a:ext cx="3200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Gaushala Homemade Mix Achaar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₹249 / 200g • Pure Mustard Oil Recipe</a:t>
            </a:r>
            <a:endParaRPr lang="en-US" sz="1050" dirty="0"/>
          </a:p>
        </p:txBody>
      </p:sp>
      <p:sp>
        <p:nvSpPr>
          <p:cNvPr id="13" name="Shape 8"/>
          <p:cNvSpPr/>
          <p:nvPr/>
        </p:nvSpPr>
        <p:spPr>
          <a:xfrm>
            <a:off x="8046720" y="1645920"/>
            <a:ext cx="3383280" cy="4663440"/>
          </a:xfrm>
          <a:prstGeom prst="rect">
            <a:avLst/>
          </a:prstGeom>
          <a:solidFill>
            <a:srgbClr val="E6F8F5"/>
          </a:solidFill>
          <a:ln w="19050">
            <a:solidFill>
              <a:srgbClr val="008775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8229600" y="201168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87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 POS OUTLETS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8229600" y="2651760"/>
            <a:ext cx="30175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Tap-and-Pay with your RKGS NFC Smart Card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Usable across all Radha Krishna Gau Seva dairy outlets, groceries &amp; e-commerce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Instant wallet debit with 25% to 35% bonus spending power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82880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3" name="Image 0" descr="/Users/rex/Downloads/projects/rkgsaffliate/public/images/rkg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0" y="914400"/>
            <a:ext cx="1920240" cy="19202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3108960"/>
            <a:ext cx="103601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Ready to Begin with Radha Krishna Gau Seva?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914400" y="3794760"/>
            <a:ext cx="10360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8C62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 for ₹500 • Get NFC Smart Card + 100ml Gir Bilona Ghee • Lock Binary Position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2286000" y="4480560"/>
            <a:ext cx="7616952" cy="1463040"/>
          </a:xfrm>
          <a:prstGeom prst="rect">
            <a:avLst/>
          </a:prstGeom>
          <a:solidFill>
            <a:srgbClr val="FEF3C7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377440" y="4754880"/>
            <a:ext cx="74340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Website: https://radhakrishnagauseva.com/register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Helpline &amp; WhatsApp Support: +91 98765 43210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Email: support@radhakrishnagauseva.com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Radha Krishna Gau Seva - Official Affiliate &amp; NFC Smart Card Business Presentation</dc:title>
  <dc:subject>PptxGenJS Presentation</dc:subject>
  <dc:creator>Radha Krishna Gau Seva</dc:creator>
  <cp:lastModifiedBy>Radha Krishna Gau Seva</cp:lastModifiedBy>
  <cp:revision>1</cp:revision>
  <dcterms:created xsi:type="dcterms:W3CDTF">2026-09-26T12:58:23Z</dcterms:created>
  <dcterms:modified xsi:type="dcterms:W3CDTF">2026-09-26T12:58:23Z</dcterms:modified>
</cp:coreProperties>
</file>